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7"/>
  </p:notesMasterIdLst>
  <p:sldIdLst>
    <p:sldId id="256" r:id="rId2"/>
    <p:sldId id="262" r:id="rId3"/>
    <p:sldId id="275" r:id="rId4"/>
    <p:sldId id="276" r:id="rId5"/>
    <p:sldId id="27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61" r:id="rId14"/>
    <p:sldId id="273" r:id="rId15"/>
    <p:sldId id="258" r:id="rId16"/>
  </p:sldIdLst>
  <p:sldSz cx="9144000" cy="6858000" type="screen4x3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1" autoAdjust="0"/>
    <p:restoredTop sz="91076" autoAdjust="0"/>
  </p:normalViewPr>
  <p:slideViewPr>
    <p:cSldViewPr snapToObjects="1">
      <p:cViewPr>
        <p:scale>
          <a:sx n="100" d="100"/>
          <a:sy n="100" d="100"/>
        </p:scale>
        <p:origin x="-1932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1476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2015.08.07.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Tisztelt Hölgyeim és Uraim!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3571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7063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8308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5751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7203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13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2300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6382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3923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3813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9172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4709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4197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2015.08.07.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16824" cy="3168352"/>
          </a:xfrm>
        </p:spPr>
        <p:txBody>
          <a:bodyPr/>
          <a:lstStyle/>
          <a:p>
            <a:r>
              <a:rPr lang="hu-HU" sz="2800" dirty="0"/>
              <a:t>A VÍZGYŰJTŐ - GAZDÁLKODÁSI TERV FELÜLVIZSGÁLATA </a:t>
            </a: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>TERÜLETI  </a:t>
            </a:r>
            <a:r>
              <a:rPr lang="hu-HU" sz="2800" dirty="0"/>
              <a:t>FÓRUM</a:t>
            </a:r>
            <a:br>
              <a:rPr lang="hu-HU" sz="2800" dirty="0"/>
            </a:b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/>
              <a:t>A 2. Vízgyűjtő-gazdálkodási Terv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70361"/>
            <a:ext cx="648072" cy="6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ovf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29200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 descr="Észak-magyarországi Vízügyi Igazgatósá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464" y="5317306"/>
            <a:ext cx="614552" cy="63197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ím 1"/>
          <p:cNvSpPr txBox="1">
            <a:spLocks/>
          </p:cNvSpPr>
          <p:nvPr/>
        </p:nvSpPr>
        <p:spPr>
          <a:xfrm>
            <a:off x="1382759" y="4149080"/>
            <a:ext cx="4845425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hu-HU" sz="1800" cap="none" dirty="0" smtClean="0"/>
              <a:t>Gulyás Zoltán osztályvezető</a:t>
            </a:r>
          </a:p>
          <a:p>
            <a:r>
              <a:rPr lang="hu-HU" sz="1800" cap="none" dirty="0" smtClean="0"/>
              <a:t>Észak-magyarországi Vízügyi Igazgatóság</a:t>
            </a:r>
            <a:endParaRPr lang="hu-HU" sz="1800" cap="none" dirty="0"/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084451" cy="864096"/>
          </a:xfrm>
        </p:spPr>
        <p:txBody>
          <a:bodyPr/>
          <a:lstStyle/>
          <a:p>
            <a:r>
              <a:rPr lang="hu-HU" dirty="0"/>
              <a:t>A VGT2 felépítése</a:t>
            </a:r>
          </a:p>
        </p:txBody>
      </p:sp>
      <p:sp>
        <p:nvSpPr>
          <p:cNvPr id="13" name="Tartalom helye 4"/>
          <p:cNvSpPr txBox="1">
            <a:spLocks/>
          </p:cNvSpPr>
          <p:nvPr/>
        </p:nvSpPr>
        <p:spPr>
          <a:xfrm>
            <a:off x="222881" y="3318732"/>
            <a:ext cx="4373276" cy="3422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700" dirty="0">
                <a:latin typeface="+mn-lt"/>
              </a:rPr>
              <a:t>Á</a:t>
            </a:r>
            <a:r>
              <a:rPr lang="hu-HU" sz="1700" dirty="0" smtClean="0">
                <a:latin typeface="+mn-lt"/>
              </a:rPr>
              <a:t>llapotértékelés módszerei </a:t>
            </a:r>
            <a:r>
              <a:rPr lang="hu-HU" sz="1700" dirty="0">
                <a:latin typeface="+mn-lt"/>
              </a:rPr>
              <a:t>és </a:t>
            </a:r>
            <a:r>
              <a:rPr lang="hu-HU" sz="1700" dirty="0" smtClean="0">
                <a:latin typeface="+mn-lt"/>
              </a:rPr>
              <a:t>eredményei:</a:t>
            </a:r>
          </a:p>
          <a:p>
            <a:pPr marL="0" indent="0">
              <a:buNone/>
            </a:pPr>
            <a:endParaRPr lang="hu-HU" sz="1700" dirty="0" smtClean="0">
              <a:latin typeface="+mn-lt"/>
            </a:endParaRPr>
          </a:p>
          <a:p>
            <a:pPr lvl="0"/>
            <a:r>
              <a:rPr lang="hu-HU" sz="1700" dirty="0">
                <a:latin typeface="+mn-lt"/>
              </a:rPr>
              <a:t>felszíni vizek állapotának bemutatása (biológiai, fizikai-kémiai, </a:t>
            </a:r>
            <a:r>
              <a:rPr lang="hu-HU" sz="1700" dirty="0" err="1">
                <a:latin typeface="+mn-lt"/>
              </a:rPr>
              <a:t>hidromorfológiai</a:t>
            </a:r>
            <a:r>
              <a:rPr lang="hu-HU" sz="1700" dirty="0">
                <a:latin typeface="+mn-lt"/>
              </a:rPr>
              <a:t> elemek, egyéb specifikus szennyezők, veszélyes anyagok szerint),</a:t>
            </a:r>
          </a:p>
          <a:p>
            <a:pPr lvl="0"/>
            <a:r>
              <a:rPr lang="hu-HU" sz="1700" dirty="0">
                <a:latin typeface="+mn-lt"/>
              </a:rPr>
              <a:t>felszín alatti víztestek állapotának minősítése (mennyiségi és kémiai állapot szerint),</a:t>
            </a:r>
          </a:p>
          <a:p>
            <a:pPr lvl="0"/>
            <a:r>
              <a:rPr lang="hu-HU" sz="1700" dirty="0">
                <a:latin typeface="+mn-lt"/>
              </a:rPr>
              <a:t>védelem alatt álló területek állapotának értékelése,</a:t>
            </a:r>
          </a:p>
          <a:p>
            <a:r>
              <a:rPr lang="hu-HU" sz="1700" dirty="0">
                <a:latin typeface="+mn-lt"/>
              </a:rPr>
              <a:t>jelentős vízgazdálkodási kérdések.</a:t>
            </a:r>
            <a:endParaRPr kumimoji="0" lang="hu-HU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92080" y="1414151"/>
            <a:ext cx="5027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6. </a:t>
            </a:r>
            <a:r>
              <a:rPr lang="hu-HU" sz="2000" dirty="0" smtClean="0"/>
              <a:t>Vizek </a:t>
            </a:r>
            <a:r>
              <a:rPr lang="hu-HU" sz="2000" dirty="0"/>
              <a:t>állapotának </a:t>
            </a:r>
            <a:r>
              <a:rPr lang="hu-HU" sz="2000" dirty="0" smtClean="0"/>
              <a:t>értékelése, jelentős</a:t>
            </a:r>
          </a:p>
          <a:p>
            <a:r>
              <a:rPr lang="hu-HU" sz="2000" dirty="0" smtClean="0"/>
              <a:t>    vízgazdálkodási </a:t>
            </a:r>
            <a:r>
              <a:rPr lang="hu-HU" sz="2000" dirty="0"/>
              <a:t>kérdések </a:t>
            </a:r>
            <a:r>
              <a:rPr lang="hu-HU" sz="2000" dirty="0" smtClean="0"/>
              <a:t>azonosítása 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20030" y="2147535"/>
            <a:ext cx="436358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700" dirty="0" smtClean="0"/>
              <a:t>Egységes </a:t>
            </a:r>
            <a:r>
              <a:rPr lang="hu-HU" sz="1700" dirty="0"/>
              <a:t>szemléletű, ökológiai alapokon nyugvó, a vízi ökoszisztémák védelmét és funkciójának megőrzését előtérbe helyező állapotértékelési rendszer</a:t>
            </a:r>
            <a:r>
              <a:rPr lang="hu-HU" sz="1700" dirty="0" smtClean="0"/>
              <a:t>.</a:t>
            </a:r>
            <a:endParaRPr lang="hu-HU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530" y="1268760"/>
            <a:ext cx="3951811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0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084451" cy="864096"/>
          </a:xfrm>
        </p:spPr>
        <p:txBody>
          <a:bodyPr/>
          <a:lstStyle/>
          <a:p>
            <a:r>
              <a:rPr lang="hu-HU" dirty="0"/>
              <a:t>A VGT2 felépítése</a:t>
            </a:r>
          </a:p>
        </p:txBody>
      </p:sp>
      <p:sp>
        <p:nvSpPr>
          <p:cNvPr id="13" name="Tartalom helye 4"/>
          <p:cNvSpPr txBox="1">
            <a:spLocks/>
          </p:cNvSpPr>
          <p:nvPr/>
        </p:nvSpPr>
        <p:spPr>
          <a:xfrm>
            <a:off x="220030" y="1881092"/>
            <a:ext cx="3902879" cy="4140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hu-HU" sz="1800" dirty="0">
                <a:latin typeface="+mn-lt"/>
              </a:rPr>
              <a:t>Felszíni vizek</a:t>
            </a:r>
            <a:r>
              <a:rPr lang="hu-HU" sz="1800" dirty="0" smtClean="0">
                <a:latin typeface="+mn-lt"/>
              </a:rPr>
              <a:t>:</a:t>
            </a:r>
            <a:endParaRPr lang="hu-HU" sz="1800" dirty="0">
              <a:latin typeface="+mn-lt"/>
            </a:endParaRPr>
          </a:p>
          <a:p>
            <a:pPr lvl="0" algn="just"/>
            <a:r>
              <a:rPr lang="hu-HU" sz="1800" dirty="0" smtClean="0">
                <a:latin typeface="+mn-lt"/>
              </a:rPr>
              <a:t>a </a:t>
            </a:r>
            <a:r>
              <a:rPr lang="hu-HU" sz="1800" dirty="0">
                <a:latin typeface="+mn-lt"/>
              </a:rPr>
              <a:t>víztestek állapotromlásának megakadályozása;</a:t>
            </a:r>
          </a:p>
          <a:p>
            <a:pPr lvl="0" algn="just"/>
            <a:r>
              <a:rPr lang="hu-HU" sz="1800" dirty="0">
                <a:latin typeface="+mn-lt"/>
              </a:rPr>
              <a:t>a </a:t>
            </a:r>
            <a:r>
              <a:rPr lang="hu-HU" sz="1800" dirty="0" smtClean="0">
                <a:latin typeface="+mn-lt"/>
              </a:rPr>
              <a:t>jó </a:t>
            </a:r>
            <a:r>
              <a:rPr lang="hu-HU" sz="1800" dirty="0">
                <a:latin typeface="+mn-lt"/>
              </a:rPr>
              <a:t>ökológiai és jó kémiai </a:t>
            </a:r>
            <a:r>
              <a:rPr lang="hu-HU" sz="1800" dirty="0" smtClean="0">
                <a:latin typeface="+mn-lt"/>
              </a:rPr>
              <a:t>állapot/potenciál </a:t>
            </a:r>
            <a:r>
              <a:rPr lang="hu-HU" sz="1800" dirty="0">
                <a:latin typeface="+mn-lt"/>
              </a:rPr>
              <a:t>megőrzése vagy </a:t>
            </a:r>
            <a:r>
              <a:rPr lang="hu-HU" sz="1800" dirty="0" smtClean="0">
                <a:latin typeface="+mn-lt"/>
              </a:rPr>
              <a:t>elérése;</a:t>
            </a:r>
            <a:endParaRPr lang="hu-HU" sz="1800" dirty="0">
              <a:latin typeface="+mn-lt"/>
            </a:endParaRPr>
          </a:p>
          <a:p>
            <a:pPr lvl="0" algn="just"/>
            <a:r>
              <a:rPr lang="hu-HU" sz="1800" dirty="0" smtClean="0">
                <a:latin typeface="+mn-lt"/>
              </a:rPr>
              <a:t>az </a:t>
            </a:r>
            <a:r>
              <a:rPr lang="hu-HU" sz="1800" dirty="0">
                <a:latin typeface="+mn-lt"/>
              </a:rPr>
              <a:t>elsőbbségi anyagok által okozott szennyeződések fokozatos csökkentése és a kiemelten veszélyes anyagok bevezetéseinek, kibocsátásainak és veszteségeinek megszüntetése vagy fokozatos kiiktatása</a:t>
            </a:r>
            <a:r>
              <a:rPr lang="hu-HU" sz="1800" dirty="0" smtClean="0">
                <a:latin typeface="+mn-lt"/>
              </a:rPr>
              <a:t>.</a:t>
            </a:r>
            <a:r>
              <a:rPr lang="hu-HU" sz="1800" dirty="0">
                <a:latin typeface="+mn-lt"/>
              </a:rPr>
              <a:t> 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220030" y="1414151"/>
            <a:ext cx="4135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7. Környezeti célkitűzések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4860032" y="6237312"/>
            <a:ext cx="3570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rgbClr val="000000"/>
                </a:solidFill>
              </a:rPr>
              <a:t>Mentességi vizsgálatok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463618" y="6237312"/>
            <a:ext cx="365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rgbClr val="000000"/>
                </a:solidFill>
              </a:rPr>
              <a:t>M</a:t>
            </a:r>
            <a:r>
              <a:rPr lang="hu-HU" dirty="0" smtClean="0">
                <a:solidFill>
                  <a:srgbClr val="000000"/>
                </a:solidFill>
              </a:rPr>
              <a:t>entességek </a:t>
            </a:r>
            <a:r>
              <a:rPr lang="hu-HU" dirty="0">
                <a:solidFill>
                  <a:srgbClr val="000000"/>
                </a:solidFill>
              </a:rPr>
              <a:t>lehetőségei</a:t>
            </a:r>
          </a:p>
        </p:txBody>
      </p:sp>
      <p:sp>
        <p:nvSpPr>
          <p:cNvPr id="8" name="Tartalom helye 4"/>
          <p:cNvSpPr txBox="1">
            <a:spLocks/>
          </p:cNvSpPr>
          <p:nvPr/>
        </p:nvSpPr>
        <p:spPr>
          <a:xfrm>
            <a:off x="4528083" y="1881092"/>
            <a:ext cx="3902879" cy="4140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hu-HU" sz="1800" dirty="0">
                <a:latin typeface="+mn-lt"/>
              </a:rPr>
              <a:t>Felszín alatti vizek:</a:t>
            </a:r>
          </a:p>
          <a:p>
            <a:pPr lvl="0" algn="just"/>
            <a:r>
              <a:rPr lang="hu-HU" sz="1800" dirty="0" smtClean="0">
                <a:latin typeface="+mn-lt"/>
              </a:rPr>
              <a:t>a </a:t>
            </a:r>
            <a:r>
              <a:rPr lang="hu-HU" sz="1800" dirty="0">
                <a:latin typeface="+mn-lt"/>
              </a:rPr>
              <a:t>felszín alatti vizek szennyeződésének korlátozása, illetve megakadályozása;</a:t>
            </a:r>
          </a:p>
          <a:p>
            <a:pPr lvl="0" algn="just"/>
            <a:r>
              <a:rPr lang="hu-HU" sz="1800" dirty="0">
                <a:latin typeface="+mn-lt"/>
              </a:rPr>
              <a:t>a víztestek állapotromlásának megakadályozása;</a:t>
            </a:r>
          </a:p>
          <a:p>
            <a:pPr lvl="0" algn="just"/>
            <a:r>
              <a:rPr lang="hu-HU" sz="1800" dirty="0">
                <a:latin typeface="+mn-lt"/>
              </a:rPr>
              <a:t>a víztestek jó mennyiségi és jó kémiai állapotának elérése;</a:t>
            </a:r>
          </a:p>
          <a:p>
            <a:pPr algn="just"/>
            <a:r>
              <a:rPr lang="hu-HU" sz="1800" dirty="0">
                <a:latin typeface="+mn-lt"/>
              </a:rPr>
              <a:t>a szennyezettség fokozatos csökkentése, a </a:t>
            </a:r>
            <a:r>
              <a:rPr lang="hu-HU" sz="1800" dirty="0" err="1">
                <a:latin typeface="+mn-lt"/>
              </a:rPr>
              <a:t>szennyezettségi</a:t>
            </a:r>
            <a:r>
              <a:rPr lang="hu-HU" sz="1800" dirty="0">
                <a:latin typeface="+mn-lt"/>
              </a:rPr>
              <a:t> koncentráció bármely szignifikáns és tartós emelkedő tendenciájának megfordítása.</a:t>
            </a:r>
          </a:p>
        </p:txBody>
      </p:sp>
      <p:sp>
        <p:nvSpPr>
          <p:cNvPr id="9" name="Ellipszis 8"/>
          <p:cNvSpPr/>
          <p:nvPr/>
        </p:nvSpPr>
        <p:spPr>
          <a:xfrm>
            <a:off x="4932040" y="6164579"/>
            <a:ext cx="3229838" cy="5147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556550" y="6164579"/>
            <a:ext cx="3229838" cy="5147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017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084451" cy="864096"/>
          </a:xfrm>
        </p:spPr>
        <p:txBody>
          <a:bodyPr/>
          <a:lstStyle/>
          <a:p>
            <a:r>
              <a:rPr lang="hu-HU" dirty="0"/>
              <a:t>A VGT2 felépítése</a:t>
            </a:r>
          </a:p>
        </p:txBody>
      </p:sp>
      <p:sp>
        <p:nvSpPr>
          <p:cNvPr id="13" name="Tartalom helye 4"/>
          <p:cNvSpPr txBox="1">
            <a:spLocks/>
          </p:cNvSpPr>
          <p:nvPr/>
        </p:nvSpPr>
        <p:spPr>
          <a:xfrm>
            <a:off x="232994" y="3876300"/>
            <a:ext cx="4350618" cy="2865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u-HU" sz="1700" dirty="0">
                <a:latin typeface="+mn-lt"/>
              </a:rPr>
              <a:t>Intézkedési program (VGT1) végrehajtásának értékelése, szabályozási javaslatok</a:t>
            </a:r>
          </a:p>
          <a:p>
            <a:pPr lvl="0"/>
            <a:r>
              <a:rPr lang="hu-HU" sz="1700" dirty="0">
                <a:latin typeface="+mn-lt"/>
              </a:rPr>
              <a:t>Intézkedések Programja (VGT2</a:t>
            </a:r>
            <a:r>
              <a:rPr lang="hu-HU" sz="1700" dirty="0" smtClean="0">
                <a:latin typeface="+mn-lt"/>
              </a:rPr>
              <a:t>), </a:t>
            </a:r>
            <a:br>
              <a:rPr lang="hu-HU" sz="1700" dirty="0" smtClean="0">
                <a:latin typeface="+mn-lt"/>
              </a:rPr>
            </a:br>
            <a:r>
              <a:rPr lang="hu-HU" sz="1700" dirty="0" smtClean="0">
                <a:latin typeface="+mn-lt"/>
              </a:rPr>
              <a:t>2015-2027</a:t>
            </a:r>
            <a:endParaRPr lang="hu-HU" sz="1700" dirty="0">
              <a:latin typeface="+mn-lt"/>
            </a:endParaRPr>
          </a:p>
          <a:p>
            <a:pPr lvl="0"/>
            <a:r>
              <a:rPr lang="hu-HU" sz="1700" dirty="0">
                <a:latin typeface="+mn-lt"/>
              </a:rPr>
              <a:t>Monitoring intézkedések</a:t>
            </a:r>
          </a:p>
          <a:p>
            <a:pPr lvl="0"/>
            <a:r>
              <a:rPr lang="hu-HU" sz="1700" dirty="0">
                <a:latin typeface="+mn-lt"/>
              </a:rPr>
              <a:t>Gazdaság-szabályozási koncepció</a:t>
            </a:r>
          </a:p>
          <a:p>
            <a:pPr lvl="0"/>
            <a:r>
              <a:rPr lang="hu-HU" sz="1700" dirty="0">
                <a:latin typeface="+mn-lt"/>
              </a:rPr>
              <a:t>Az éghajlatváltozás hatásainak kezelése</a:t>
            </a:r>
          </a:p>
          <a:p>
            <a:r>
              <a:rPr lang="hu-HU" sz="1700" dirty="0">
                <a:latin typeface="+mn-lt"/>
              </a:rPr>
              <a:t>Rendelkezésre álló források 2014-2020</a:t>
            </a:r>
            <a:endParaRPr kumimoji="0" lang="hu-HU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20030" y="1414151"/>
            <a:ext cx="4135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8. Intézkedési program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09508" y="1814261"/>
            <a:ext cx="43741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Optimális intézkedési változatok átfogó (műszaki, szabályozási és gazdasági-társadalmi szempontú) ismertetése, amely meghatározza az intézményi feladatokat, és amely alapján folytathatók, illetve elindíthatók a megvalósítást szolgáló programok</a:t>
            </a:r>
            <a:r>
              <a:rPr lang="hu-HU" b="1" dirty="0"/>
              <a:t>.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" name="Csoportba foglalás 5"/>
          <p:cNvGrpSpPr/>
          <p:nvPr/>
        </p:nvGrpSpPr>
        <p:grpSpPr>
          <a:xfrm>
            <a:off x="4891787" y="2025186"/>
            <a:ext cx="4063886" cy="3615600"/>
            <a:chOff x="4299340" y="1484784"/>
            <a:chExt cx="4063886" cy="3615600"/>
          </a:xfrm>
        </p:grpSpPr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4758" y="2489715"/>
              <a:ext cx="1842351" cy="1795451"/>
            </a:xfrm>
            <a:prstGeom prst="rect">
              <a:avLst/>
            </a:prstGeom>
          </p:spPr>
        </p:pic>
        <p:sp>
          <p:nvSpPr>
            <p:cNvPr id="8" name="Oval 26"/>
            <p:cNvSpPr>
              <a:spLocks noChangeArrowheads="1"/>
            </p:cNvSpPr>
            <p:nvPr/>
          </p:nvSpPr>
          <p:spPr bwMode="auto">
            <a:xfrm>
              <a:off x="4788025" y="1804328"/>
              <a:ext cx="3096344" cy="3149014"/>
            </a:xfrm>
            <a:prstGeom prst="ellips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000"/>
            </a:p>
          </p:txBody>
        </p:sp>
        <p:sp>
          <p:nvSpPr>
            <p:cNvPr id="9" name="Oval 18"/>
            <p:cNvSpPr>
              <a:spLocks noChangeArrowheads="1"/>
            </p:cNvSpPr>
            <p:nvPr/>
          </p:nvSpPr>
          <p:spPr bwMode="auto">
            <a:xfrm>
              <a:off x="5795777" y="1484784"/>
              <a:ext cx="1008471" cy="979553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000"/>
            </a:p>
          </p:txBody>
        </p:sp>
        <p:sp>
          <p:nvSpPr>
            <p:cNvPr id="10" name="Oval 19"/>
            <p:cNvSpPr>
              <a:spLocks noChangeArrowheads="1"/>
            </p:cNvSpPr>
            <p:nvPr/>
          </p:nvSpPr>
          <p:spPr bwMode="auto">
            <a:xfrm>
              <a:off x="6908524" y="3970776"/>
              <a:ext cx="1018505" cy="1005336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000"/>
            </a:p>
          </p:txBody>
        </p:sp>
        <p:sp>
          <p:nvSpPr>
            <p:cNvPr id="14" name="Oval 20"/>
            <p:cNvSpPr>
              <a:spLocks noChangeArrowheads="1"/>
            </p:cNvSpPr>
            <p:nvPr/>
          </p:nvSpPr>
          <p:spPr bwMode="auto">
            <a:xfrm>
              <a:off x="7196364" y="2265968"/>
              <a:ext cx="1031399" cy="993938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000"/>
            </a:p>
          </p:txBody>
        </p:sp>
        <p:sp>
          <p:nvSpPr>
            <p:cNvPr id="15" name="Oval 21"/>
            <p:cNvSpPr>
              <a:spLocks noChangeArrowheads="1"/>
            </p:cNvSpPr>
            <p:nvPr/>
          </p:nvSpPr>
          <p:spPr bwMode="auto">
            <a:xfrm>
              <a:off x="4884652" y="4109394"/>
              <a:ext cx="1026718" cy="99099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000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4299340" y="2450126"/>
              <a:ext cx="1098671" cy="104432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000"/>
            </a:p>
          </p:txBody>
        </p:sp>
        <p:sp>
          <p:nvSpPr>
            <p:cNvPr id="17" name="Text Box 22"/>
            <p:cNvSpPr txBox="1">
              <a:spLocks noChangeArrowheads="1"/>
            </p:cNvSpPr>
            <p:nvPr/>
          </p:nvSpPr>
          <p:spPr bwMode="auto">
            <a:xfrm>
              <a:off x="5741016" y="1664565"/>
              <a:ext cx="106323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hu-HU" sz="1600" b="1" dirty="0"/>
                <a:t>Terhelés</a:t>
              </a:r>
            </a:p>
            <a:p>
              <a:pPr algn="ctr"/>
              <a:r>
                <a:rPr lang="hu-HU" sz="1600" b="1" i="1" dirty="0" err="1"/>
                <a:t>Pressure</a:t>
              </a:r>
              <a:endParaRPr lang="hu-HU" sz="1600" b="1" i="1" dirty="0"/>
            </a:p>
          </p:txBody>
        </p:sp>
        <p:sp>
          <p:nvSpPr>
            <p:cNvPr id="18" name="Text Box 23"/>
            <p:cNvSpPr txBox="1">
              <a:spLocks noChangeArrowheads="1"/>
            </p:cNvSpPr>
            <p:nvPr/>
          </p:nvSpPr>
          <p:spPr bwMode="auto">
            <a:xfrm>
              <a:off x="7052348" y="2489715"/>
              <a:ext cx="131087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hu-HU" sz="1600" b="1" dirty="0"/>
                <a:t>Állapot</a:t>
              </a:r>
            </a:p>
            <a:p>
              <a:pPr algn="ctr"/>
              <a:r>
                <a:rPr lang="hu-HU" sz="1600" b="1" i="1" dirty="0" smtClean="0"/>
                <a:t>Status</a:t>
              </a:r>
              <a:endParaRPr lang="hu-HU" sz="1600" b="1" i="1" dirty="0"/>
            </a:p>
          </p:txBody>
        </p:sp>
        <p:sp>
          <p:nvSpPr>
            <p:cNvPr id="19" name="Text Box 24"/>
            <p:cNvSpPr txBox="1">
              <a:spLocks noChangeArrowheads="1"/>
            </p:cNvSpPr>
            <p:nvPr/>
          </p:nvSpPr>
          <p:spPr bwMode="auto">
            <a:xfrm>
              <a:off x="7037662" y="4205789"/>
              <a:ext cx="84670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sz="1600" b="1" dirty="0" smtClean="0"/>
                <a:t>Hatás</a:t>
              </a:r>
              <a:endParaRPr lang="hu-HU" sz="1600" b="1" dirty="0"/>
            </a:p>
            <a:p>
              <a:pPr algn="ctr"/>
              <a:r>
                <a:rPr lang="hu-HU" sz="1600" b="1" i="1" dirty="0" err="1"/>
                <a:t>Impact</a:t>
              </a:r>
              <a:endParaRPr lang="hu-HU" sz="1600" b="1" i="1" dirty="0"/>
            </a:p>
          </p:txBody>
        </p:sp>
        <p:sp>
          <p:nvSpPr>
            <p:cNvPr id="20" name="Text Box 25"/>
            <p:cNvSpPr txBox="1">
              <a:spLocks noChangeArrowheads="1"/>
            </p:cNvSpPr>
            <p:nvPr/>
          </p:nvSpPr>
          <p:spPr bwMode="auto">
            <a:xfrm>
              <a:off x="4781495" y="4272136"/>
              <a:ext cx="123066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hu-HU" sz="1600" b="1" dirty="0"/>
                <a:t>Intézkedés</a:t>
              </a:r>
            </a:p>
            <a:p>
              <a:pPr algn="ctr"/>
              <a:r>
                <a:rPr lang="hu-HU" sz="1600" b="1" i="1" dirty="0" err="1"/>
                <a:t>Respons</a:t>
              </a:r>
              <a:endParaRPr lang="hu-HU" sz="1600" b="1" i="1" dirty="0"/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4340363" y="2689770"/>
              <a:ext cx="101662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sz="1600" b="1" dirty="0"/>
                <a:t>Hajtóerő</a:t>
              </a:r>
            </a:p>
            <a:p>
              <a:pPr algn="ctr"/>
              <a:r>
                <a:rPr lang="hu-HU" sz="1600" b="1" i="1" dirty="0"/>
                <a:t>Driver</a:t>
              </a:r>
            </a:p>
          </p:txBody>
        </p:sp>
        <p:cxnSp>
          <p:nvCxnSpPr>
            <p:cNvPr id="22" name="Egyenes összekötő nyíllal 21"/>
            <p:cNvCxnSpPr/>
            <p:nvPr/>
          </p:nvCxnSpPr>
          <p:spPr>
            <a:xfrm>
              <a:off x="7052348" y="1990432"/>
              <a:ext cx="288032" cy="14401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gyenes összekötő nyíllal 22"/>
            <p:cNvCxnSpPr/>
            <p:nvPr/>
          </p:nvCxnSpPr>
          <p:spPr>
            <a:xfrm>
              <a:off x="7884369" y="3378835"/>
              <a:ext cx="0" cy="3600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gyenes összekötő nyíllal 23"/>
            <p:cNvCxnSpPr/>
            <p:nvPr/>
          </p:nvCxnSpPr>
          <p:spPr>
            <a:xfrm flipH="1">
              <a:off x="6377122" y="4839526"/>
              <a:ext cx="432048" cy="14401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gyenes összekötő nyíllal 24"/>
            <p:cNvCxnSpPr/>
            <p:nvPr/>
          </p:nvCxnSpPr>
          <p:spPr>
            <a:xfrm flipH="1" flipV="1">
              <a:off x="4781495" y="3760702"/>
              <a:ext cx="216024" cy="3600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gyenes összekötő nyíllal 25"/>
            <p:cNvCxnSpPr/>
            <p:nvPr/>
          </p:nvCxnSpPr>
          <p:spPr>
            <a:xfrm flipV="1">
              <a:off x="5212402" y="2085468"/>
              <a:ext cx="216024" cy="21602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285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36210" y="1814261"/>
            <a:ext cx="4428278" cy="4927107"/>
          </a:xfrm>
        </p:spPr>
        <p:txBody>
          <a:bodyPr>
            <a:normAutofit/>
          </a:bodyPr>
          <a:lstStyle/>
          <a:p>
            <a:pPr lvl="0"/>
            <a:r>
              <a:rPr lang="hu-HU" sz="1500" dirty="0"/>
              <a:t>IV. Nemzeti Környezetvédelmi </a:t>
            </a:r>
            <a:r>
              <a:rPr lang="hu-HU" sz="1500" dirty="0" smtClean="0"/>
              <a:t>Program</a:t>
            </a:r>
          </a:p>
          <a:p>
            <a:pPr lvl="0"/>
            <a:r>
              <a:rPr lang="hu-HU" sz="1500" dirty="0" smtClean="0"/>
              <a:t>2015-2020</a:t>
            </a:r>
            <a:endParaRPr lang="hu-HU" sz="1500" dirty="0"/>
          </a:p>
          <a:p>
            <a:pPr lvl="0"/>
            <a:r>
              <a:rPr lang="hu-HU" sz="1500" dirty="0"/>
              <a:t>Nemzeti Fenntartható Fejlődési Keretstratégia 2012-2024</a:t>
            </a:r>
          </a:p>
          <a:p>
            <a:pPr lvl="0"/>
            <a:r>
              <a:rPr lang="hu-HU" sz="1500" dirty="0"/>
              <a:t>Országos Fejlesztési és Területfejlesztési Koncepció</a:t>
            </a:r>
          </a:p>
          <a:p>
            <a:pPr lvl="0"/>
            <a:r>
              <a:rPr lang="hu-HU" sz="1500" dirty="0"/>
              <a:t>Nemzeti Vidékstratégia 2012 – 2020</a:t>
            </a:r>
          </a:p>
          <a:p>
            <a:pPr lvl="0"/>
            <a:r>
              <a:rPr lang="hu-HU" sz="1500" dirty="0"/>
              <a:t>Nemzeti Vízstratégia (NVÍZS 2013. Tervezet)</a:t>
            </a:r>
          </a:p>
          <a:p>
            <a:pPr marL="0" indent="0">
              <a:buNone/>
            </a:pPr>
            <a:endParaRPr lang="hu-HU" sz="1500" dirty="0" smtClean="0"/>
          </a:p>
          <a:p>
            <a:pPr lvl="0"/>
            <a:r>
              <a:rPr lang="hu-HU" sz="1500" dirty="0"/>
              <a:t>KEHOP</a:t>
            </a:r>
          </a:p>
          <a:p>
            <a:pPr lvl="0"/>
            <a:r>
              <a:rPr lang="hu-HU" sz="1500" dirty="0"/>
              <a:t>TOP</a:t>
            </a:r>
          </a:p>
          <a:p>
            <a:pPr lvl="0"/>
            <a:r>
              <a:rPr lang="hu-HU" sz="1500" dirty="0"/>
              <a:t>MAHOP</a:t>
            </a:r>
          </a:p>
          <a:p>
            <a:pPr lvl="0"/>
            <a:r>
              <a:rPr lang="hu-HU" sz="1500" dirty="0"/>
              <a:t>stb.</a:t>
            </a:r>
          </a:p>
          <a:p>
            <a:pPr marL="0" lvl="0" indent="0">
              <a:buNone/>
            </a:pPr>
            <a:endParaRPr lang="hu-HU" sz="1500" dirty="0" smtClean="0"/>
          </a:p>
          <a:p>
            <a:pPr lvl="0"/>
            <a:r>
              <a:rPr lang="hu-HU" sz="1500" dirty="0"/>
              <a:t>LIFE Program</a:t>
            </a:r>
          </a:p>
          <a:p>
            <a:pPr lvl="0"/>
            <a:r>
              <a:rPr lang="hu-HU" sz="1500" dirty="0"/>
              <a:t>EGT és Norvég Alap</a:t>
            </a:r>
          </a:p>
          <a:p>
            <a:pPr lvl="0"/>
            <a:r>
              <a:rPr lang="hu-HU" sz="1500" dirty="0"/>
              <a:t>Svájci </a:t>
            </a:r>
            <a:r>
              <a:rPr lang="hu-HU" sz="1500" dirty="0" smtClean="0"/>
              <a:t>Hozzájárulás</a:t>
            </a:r>
          </a:p>
          <a:p>
            <a:pPr lvl="0"/>
            <a:r>
              <a:rPr lang="hu-HU" sz="1500" dirty="0" smtClean="0"/>
              <a:t>stb.</a:t>
            </a:r>
            <a:endParaRPr lang="hu-HU" sz="1500" dirty="0"/>
          </a:p>
          <a:p>
            <a:pPr marL="0" lvl="0" indent="0">
              <a:buNone/>
            </a:pPr>
            <a:endParaRPr lang="hu-HU" sz="1400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57200" y="1916832"/>
            <a:ext cx="3394720" cy="4824536"/>
          </a:xfrm>
        </p:spPr>
        <p:txBody>
          <a:bodyPr>
            <a:normAutofit/>
          </a:bodyPr>
          <a:lstStyle/>
          <a:p>
            <a:r>
              <a:rPr lang="hu-HU" sz="1700" dirty="0"/>
              <a:t>Hazai stratégiai dokumentumok és programok</a:t>
            </a:r>
          </a:p>
          <a:p>
            <a:endParaRPr lang="hu-HU" sz="1700" dirty="0" smtClean="0"/>
          </a:p>
          <a:p>
            <a:endParaRPr lang="hu-HU" sz="1700" dirty="0"/>
          </a:p>
          <a:p>
            <a:endParaRPr lang="hu-HU" sz="1700" dirty="0" smtClean="0"/>
          </a:p>
          <a:p>
            <a:endParaRPr lang="hu-HU" sz="1700" dirty="0" smtClean="0"/>
          </a:p>
          <a:p>
            <a:endParaRPr lang="hu-HU" sz="1700" dirty="0"/>
          </a:p>
          <a:p>
            <a:r>
              <a:rPr lang="hu-HU" sz="1800" dirty="0" smtClean="0"/>
              <a:t>Széchenyi </a:t>
            </a:r>
            <a:r>
              <a:rPr lang="hu-HU" sz="1800" dirty="0"/>
              <a:t>2014-2020 időszakra szóló Operatív Programok</a:t>
            </a:r>
            <a:endParaRPr lang="hu-HU" sz="1700" dirty="0"/>
          </a:p>
          <a:p>
            <a:endParaRPr lang="hu-HU" sz="1700" dirty="0" smtClean="0"/>
          </a:p>
          <a:p>
            <a:endParaRPr lang="hu-HU" sz="1700" dirty="0" smtClean="0"/>
          </a:p>
          <a:p>
            <a:r>
              <a:rPr lang="hu-HU" sz="1800" dirty="0" smtClean="0"/>
              <a:t>További </a:t>
            </a:r>
            <a:r>
              <a:rPr lang="hu-HU" sz="1800" dirty="0"/>
              <a:t>programok</a:t>
            </a:r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084451" cy="864096"/>
          </a:xfrm>
        </p:spPr>
        <p:txBody>
          <a:bodyPr/>
          <a:lstStyle/>
          <a:p>
            <a:r>
              <a:rPr lang="hu-HU" dirty="0"/>
              <a:t>EU víz keretirányelv célja, alapelve</a:t>
            </a:r>
          </a:p>
        </p:txBody>
      </p:sp>
      <p:sp>
        <p:nvSpPr>
          <p:cNvPr id="7" name="Jobbra nyíl 6"/>
          <p:cNvSpPr/>
          <p:nvPr/>
        </p:nvSpPr>
        <p:spPr>
          <a:xfrm>
            <a:off x="3707904" y="1941917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Jobbra nyíl 7"/>
          <p:cNvSpPr/>
          <p:nvPr/>
        </p:nvSpPr>
        <p:spPr>
          <a:xfrm>
            <a:off x="3707904" y="4204692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220030" y="1414151"/>
            <a:ext cx="4279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9. Kapcsolódó programok és tervek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Jobbra nyíl 9"/>
          <p:cNvSpPr/>
          <p:nvPr/>
        </p:nvSpPr>
        <p:spPr>
          <a:xfrm>
            <a:off x="3672167" y="5661248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920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084451" cy="864096"/>
          </a:xfrm>
        </p:spPr>
        <p:txBody>
          <a:bodyPr/>
          <a:lstStyle/>
          <a:p>
            <a:r>
              <a:rPr lang="hu-HU" dirty="0"/>
              <a:t>A VGT2 felépítése</a:t>
            </a:r>
          </a:p>
        </p:txBody>
      </p:sp>
      <p:sp>
        <p:nvSpPr>
          <p:cNvPr id="13" name="Tartalom helye 4"/>
          <p:cNvSpPr txBox="1">
            <a:spLocks/>
          </p:cNvSpPr>
          <p:nvPr/>
        </p:nvSpPr>
        <p:spPr>
          <a:xfrm>
            <a:off x="251900" y="2873810"/>
            <a:ext cx="4464116" cy="3456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800" dirty="0" smtClean="0">
                <a:latin typeface="+mn-lt"/>
              </a:rPr>
              <a:t>tervezés </a:t>
            </a:r>
            <a:r>
              <a:rPr lang="hu-HU" sz="1800" dirty="0">
                <a:latin typeface="+mn-lt"/>
              </a:rPr>
              <a:t>ütemtervének és </a:t>
            </a:r>
            <a:r>
              <a:rPr lang="hu-HU" sz="1800" dirty="0" smtClean="0">
                <a:latin typeface="+mn-lt"/>
              </a:rPr>
              <a:t>munka-rendjének megvitatása </a:t>
            </a:r>
            <a:r>
              <a:rPr lang="hu-HU" sz="1800" dirty="0">
                <a:latin typeface="+mn-lt"/>
              </a:rPr>
              <a:t>országos szinten </a:t>
            </a:r>
            <a:r>
              <a:rPr lang="hu-HU" sz="1800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hu-HU" sz="1800" dirty="0" smtClean="0">
                <a:solidFill>
                  <a:srgbClr val="000000"/>
                </a:solidFill>
                <a:latin typeface="+mn-lt"/>
              </a:rPr>
            </a:br>
            <a:r>
              <a:rPr lang="hu-HU" sz="1800" dirty="0" smtClean="0">
                <a:solidFill>
                  <a:srgbClr val="000000"/>
                </a:solidFill>
                <a:latin typeface="+mn-lt"/>
              </a:rPr>
              <a:t>(2013.07.22. – 2014.01.22.), </a:t>
            </a:r>
            <a:endParaRPr lang="hu-HU" sz="1800" dirty="0">
              <a:solidFill>
                <a:srgbClr val="000000"/>
              </a:solidFill>
              <a:latin typeface="+mn-lt"/>
            </a:endParaRPr>
          </a:p>
          <a:p>
            <a:r>
              <a:rPr lang="hu-HU" sz="1800" dirty="0" smtClean="0">
                <a:solidFill>
                  <a:srgbClr val="000000"/>
                </a:solidFill>
                <a:latin typeface="+mn-lt"/>
              </a:rPr>
              <a:t>jelentős </a:t>
            </a:r>
            <a:r>
              <a:rPr lang="hu-HU" sz="1800" dirty="0">
                <a:solidFill>
                  <a:srgbClr val="000000"/>
                </a:solidFill>
                <a:latin typeface="+mn-lt"/>
              </a:rPr>
              <a:t>vízgazdálkodási kérdések konzultációja </a:t>
            </a:r>
            <a:r>
              <a:rPr lang="hu-HU" sz="1800" dirty="0" smtClean="0">
                <a:solidFill>
                  <a:srgbClr val="000000"/>
                </a:solidFill>
                <a:latin typeface="+mn-lt"/>
              </a:rPr>
              <a:t>országos és </a:t>
            </a:r>
            <a:r>
              <a:rPr lang="hu-HU" sz="1800" dirty="0">
                <a:solidFill>
                  <a:srgbClr val="000000"/>
                </a:solidFill>
                <a:latin typeface="+mn-lt"/>
              </a:rPr>
              <a:t>helyi </a:t>
            </a:r>
            <a:r>
              <a:rPr lang="hu-HU" sz="1800" dirty="0" smtClean="0">
                <a:solidFill>
                  <a:srgbClr val="000000"/>
                </a:solidFill>
                <a:latin typeface="+mn-lt"/>
              </a:rPr>
              <a:t>szinten</a:t>
            </a:r>
            <a:br>
              <a:rPr lang="hu-HU" sz="1800" dirty="0" smtClean="0">
                <a:solidFill>
                  <a:srgbClr val="000000"/>
                </a:solidFill>
                <a:latin typeface="+mn-lt"/>
              </a:rPr>
            </a:br>
            <a:r>
              <a:rPr lang="hu-HU" sz="1800" dirty="0" smtClean="0">
                <a:solidFill>
                  <a:srgbClr val="000000"/>
                </a:solidFill>
                <a:latin typeface="+mn-lt"/>
              </a:rPr>
              <a:t>(2014.11.30. – 2015.05.31.),</a:t>
            </a:r>
            <a:endParaRPr lang="hu-HU" sz="1800" dirty="0">
              <a:solidFill>
                <a:srgbClr val="000000"/>
              </a:solidFill>
              <a:latin typeface="+mn-lt"/>
            </a:endParaRPr>
          </a:p>
          <a:p>
            <a:r>
              <a:rPr lang="hu-HU" sz="1800" dirty="0" smtClean="0">
                <a:solidFill>
                  <a:srgbClr val="000000"/>
                </a:solidFill>
                <a:latin typeface="+mn-lt"/>
              </a:rPr>
              <a:t>VGT2 </a:t>
            </a:r>
            <a:r>
              <a:rPr lang="hu-HU" sz="1800" dirty="0">
                <a:solidFill>
                  <a:srgbClr val="000000"/>
                </a:solidFill>
                <a:latin typeface="+mn-lt"/>
              </a:rPr>
              <a:t>tervezetnek </a:t>
            </a:r>
            <a:r>
              <a:rPr lang="hu-HU" sz="1800" dirty="0" smtClean="0">
                <a:solidFill>
                  <a:srgbClr val="000000"/>
                </a:solidFill>
                <a:latin typeface="+mn-lt"/>
              </a:rPr>
              <a:t>véleményezése országos és helyi szinten</a:t>
            </a:r>
            <a:br>
              <a:rPr lang="hu-HU" sz="1800" dirty="0" smtClean="0">
                <a:solidFill>
                  <a:srgbClr val="000000"/>
                </a:solidFill>
                <a:latin typeface="+mn-lt"/>
              </a:rPr>
            </a:br>
            <a:r>
              <a:rPr lang="hu-HU" sz="1800" dirty="0" smtClean="0">
                <a:solidFill>
                  <a:srgbClr val="000000"/>
                </a:solidFill>
                <a:latin typeface="+mn-lt"/>
              </a:rPr>
              <a:t>(2015.06.22. – 2015.08.31.).</a:t>
            </a:r>
            <a:endParaRPr lang="hu-HU" sz="1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20030" y="1414151"/>
            <a:ext cx="4135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10. A </a:t>
            </a:r>
            <a:r>
              <a:rPr lang="hu-HU" sz="2000" dirty="0"/>
              <a:t>közvélemény tájékoztatása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44941" y="2154449"/>
            <a:ext cx="3892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 smtClean="0"/>
              <a:t>VGT2 társadalmi </a:t>
            </a:r>
            <a:r>
              <a:rPr lang="hu-HU" dirty="0"/>
              <a:t>párbeszéd </a:t>
            </a:r>
            <a:r>
              <a:rPr lang="hu-HU" dirty="0" smtClean="0"/>
              <a:t>lépései: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340767"/>
            <a:ext cx="3744416" cy="529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6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71800" y="1412776"/>
            <a:ext cx="4419600" cy="1440160"/>
          </a:xfrm>
        </p:spPr>
        <p:txBody>
          <a:bodyPr/>
          <a:lstStyle/>
          <a:p>
            <a:r>
              <a:rPr lang="hu-HU" dirty="0" smtClean="0"/>
              <a:t>KÖSZÖNÖM </a:t>
            </a:r>
            <a:br>
              <a:rPr lang="hu-HU" dirty="0" smtClean="0"/>
            </a:br>
            <a:r>
              <a:rPr lang="hu-HU" dirty="0" smtClean="0"/>
              <a:t>A FIGYELMET!</a:t>
            </a:r>
            <a:endParaRPr lang="hu-H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70361"/>
            <a:ext cx="648072" cy="6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ovf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29200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 descr="Észak-magyarországi Vízügyi Igazgatósá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106" y="5270361"/>
            <a:ext cx="593902" cy="6087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084451" cy="864096"/>
          </a:xfrm>
        </p:spPr>
        <p:txBody>
          <a:bodyPr>
            <a:normAutofit/>
          </a:bodyPr>
          <a:lstStyle/>
          <a:p>
            <a:r>
              <a:rPr lang="hu-HU" dirty="0"/>
              <a:t>Vízgyűjtő-gazdálkodási </a:t>
            </a:r>
            <a:r>
              <a:rPr lang="hu-HU" dirty="0" smtClean="0"/>
              <a:t>Terv</a:t>
            </a:r>
            <a:br>
              <a:rPr lang="hu-HU" dirty="0" smtClean="0"/>
            </a:br>
            <a:r>
              <a:rPr lang="hu-HU" dirty="0" smtClean="0"/>
              <a:t>meghatározása</a:t>
            </a:r>
            <a:endParaRPr lang="hu-HU" dirty="0"/>
          </a:p>
        </p:txBody>
      </p:sp>
      <p:sp>
        <p:nvSpPr>
          <p:cNvPr id="13" name="Tartalom helye 4"/>
          <p:cNvSpPr txBox="1">
            <a:spLocks/>
          </p:cNvSpPr>
          <p:nvPr/>
        </p:nvSpPr>
        <p:spPr>
          <a:xfrm>
            <a:off x="246952" y="3789040"/>
            <a:ext cx="3388945" cy="2016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u-HU" sz="1800" dirty="0">
                <a:latin typeface="+mn-lt"/>
              </a:rPr>
              <a:t>helyzet elemzés,</a:t>
            </a:r>
          </a:p>
          <a:p>
            <a:pPr lvl="0"/>
            <a:r>
              <a:rPr lang="hu-HU" sz="1800" dirty="0">
                <a:latin typeface="+mn-lt"/>
              </a:rPr>
              <a:t>problémák feltárása,</a:t>
            </a:r>
          </a:p>
          <a:p>
            <a:pPr lvl="0"/>
            <a:r>
              <a:rPr lang="hu-HU" sz="1800" dirty="0">
                <a:latin typeface="+mn-lt"/>
              </a:rPr>
              <a:t>elérendő célok kitűzése,</a:t>
            </a:r>
          </a:p>
          <a:p>
            <a:pPr lvl="0"/>
            <a:r>
              <a:rPr lang="hu-HU" sz="1800" dirty="0">
                <a:latin typeface="+mn-lt"/>
              </a:rPr>
              <a:t>intézkedések </a:t>
            </a:r>
            <a:r>
              <a:rPr lang="hu-HU" sz="1800" dirty="0" smtClean="0">
                <a:latin typeface="+mn-lt"/>
              </a:rPr>
              <a:t>meghatározása.</a:t>
            </a:r>
            <a:r>
              <a:rPr kumimoji="0" lang="hu-HU" sz="1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kumimoji="0" lang="hu-HU" sz="1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20031" y="1414151"/>
            <a:ext cx="3415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/>
              <a:t>Vízgyűjtő-gazdálkodási Terv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49292" y="2132856"/>
            <a:ext cx="3386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 smtClean="0"/>
              <a:t>A vizek </a:t>
            </a:r>
            <a:r>
              <a:rPr lang="hu-HU" dirty="0"/>
              <a:t>állapotát feltáró és a „jó állapot” elérését megalapozó stratégiai </a:t>
            </a:r>
            <a:r>
              <a:rPr lang="hu-HU" dirty="0" smtClean="0"/>
              <a:t>terv: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1932" y="2297667"/>
            <a:ext cx="5278620" cy="3795629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4860032" y="1414151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 célállapothoz vezető út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94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084451" cy="864096"/>
          </a:xfrm>
        </p:spPr>
        <p:txBody>
          <a:bodyPr>
            <a:normAutofit/>
          </a:bodyPr>
          <a:lstStyle/>
          <a:p>
            <a:r>
              <a:rPr lang="hu-HU" dirty="0" smtClean="0"/>
              <a:t>A 2. Vízgyűjtő-gazdálkodási Terv (VGT2)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29" y="1484784"/>
            <a:ext cx="8837296" cy="4968552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2483768" y="3573016"/>
            <a:ext cx="2952328" cy="576064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42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084451" cy="864096"/>
          </a:xfrm>
        </p:spPr>
        <p:txBody>
          <a:bodyPr>
            <a:normAutofit/>
          </a:bodyPr>
          <a:lstStyle/>
          <a:p>
            <a:r>
              <a:rPr lang="hu-HU" dirty="0" smtClean="0"/>
              <a:t>A 2. Vízgyűjtő-gazdálkodási Terv (VGT2)</a:t>
            </a:r>
            <a:endParaRPr lang="hu-HU" dirty="0"/>
          </a:p>
        </p:txBody>
      </p:sp>
      <p:pic>
        <p:nvPicPr>
          <p:cNvPr id="6" name="Kép 5"/>
          <p:cNvPicPr/>
          <p:nvPr/>
        </p:nvPicPr>
        <p:blipFill rotWithShape="1">
          <a:blip r:embed="rId3"/>
          <a:srcRect l="21054" t="14899" r="22178" b="7273"/>
          <a:stretch/>
        </p:blipFill>
        <p:spPr bwMode="auto">
          <a:xfrm>
            <a:off x="648072" y="1340768"/>
            <a:ext cx="7884368" cy="5400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429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084451" cy="864096"/>
          </a:xfrm>
        </p:spPr>
        <p:txBody>
          <a:bodyPr/>
          <a:lstStyle/>
          <a:p>
            <a:r>
              <a:rPr lang="hu-HU" dirty="0"/>
              <a:t>A VGT2 felépítése</a:t>
            </a:r>
          </a:p>
        </p:txBody>
      </p:sp>
      <p:sp>
        <p:nvSpPr>
          <p:cNvPr id="13" name="Tartalom helye 4"/>
          <p:cNvSpPr txBox="1">
            <a:spLocks/>
          </p:cNvSpPr>
          <p:nvPr/>
        </p:nvSpPr>
        <p:spPr>
          <a:xfrm>
            <a:off x="246952" y="3789040"/>
            <a:ext cx="3676334" cy="2016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u-HU" sz="1800" dirty="0" smtClean="0">
                <a:latin typeface="+mn-lt"/>
              </a:rPr>
              <a:t>Természeti </a:t>
            </a:r>
            <a:r>
              <a:rPr lang="hu-HU" sz="1800" dirty="0">
                <a:latin typeface="+mn-lt"/>
              </a:rPr>
              <a:t>környezet</a:t>
            </a:r>
          </a:p>
          <a:p>
            <a:pPr lvl="0"/>
            <a:r>
              <a:rPr lang="hu-HU" sz="1800" dirty="0">
                <a:latin typeface="+mn-lt"/>
              </a:rPr>
              <a:t>Társadalmi és gazdasági viszonyok</a:t>
            </a:r>
          </a:p>
          <a:p>
            <a:pPr lvl="0"/>
            <a:r>
              <a:rPr lang="hu-HU" sz="1800" dirty="0">
                <a:latin typeface="+mn-lt"/>
              </a:rPr>
              <a:t>A vízgyűjtő-gazdálkodási tervezés szereplői</a:t>
            </a:r>
          </a:p>
          <a:p>
            <a:pPr lvl="0"/>
            <a:r>
              <a:rPr lang="hu-HU" sz="1800" dirty="0">
                <a:latin typeface="+mn-lt"/>
              </a:rPr>
              <a:t>Víztestek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None/>
              <a:tabLst/>
              <a:defRPr/>
            </a:pPr>
            <a:endParaRPr kumimoji="0" lang="hu-HU" sz="15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None/>
              <a:tabLst/>
              <a:defRPr/>
            </a:pPr>
            <a:r>
              <a:rPr kumimoji="0" lang="hu-HU" sz="1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kumimoji="0" lang="hu-HU" sz="1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20030" y="1414151"/>
            <a:ext cx="3568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1. Vízgyűjtők jellemzése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49292" y="2132856"/>
            <a:ext cx="3892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A vízgyűjtő természeti adottságai és geopolitikai helyzete alapvetően meghatározzák a tervezési területen lévő víztestek környezetét, állapotát.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35" y="1290267"/>
            <a:ext cx="3936605" cy="5567733"/>
          </a:xfrm>
          <a:prstGeom prst="rect">
            <a:avLst/>
          </a:prstGeom>
        </p:spPr>
      </p:pic>
      <p:sp>
        <p:nvSpPr>
          <p:cNvPr id="2" name="Ellipszis 1"/>
          <p:cNvSpPr/>
          <p:nvPr/>
        </p:nvSpPr>
        <p:spPr>
          <a:xfrm>
            <a:off x="262042" y="5290467"/>
            <a:ext cx="3229838" cy="5147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20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084451" cy="864096"/>
          </a:xfrm>
        </p:spPr>
        <p:txBody>
          <a:bodyPr/>
          <a:lstStyle/>
          <a:p>
            <a:r>
              <a:rPr lang="hu-HU" dirty="0"/>
              <a:t>A VGT2 felépítése</a:t>
            </a:r>
          </a:p>
        </p:txBody>
      </p:sp>
      <p:sp>
        <p:nvSpPr>
          <p:cNvPr id="13" name="Tartalom helye 4"/>
          <p:cNvSpPr txBox="1">
            <a:spLocks/>
          </p:cNvSpPr>
          <p:nvPr/>
        </p:nvSpPr>
        <p:spPr>
          <a:xfrm>
            <a:off x="354964" y="4452214"/>
            <a:ext cx="3676334" cy="2016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u-HU" sz="1800" dirty="0">
                <a:latin typeface="+mn-lt"/>
              </a:rPr>
              <a:t>Ivóvízkivételek védőterületei</a:t>
            </a:r>
          </a:p>
          <a:p>
            <a:pPr lvl="0"/>
            <a:r>
              <a:rPr lang="hu-HU" sz="1800" dirty="0">
                <a:latin typeface="+mn-lt"/>
              </a:rPr>
              <a:t>Tápanyag- és nitrát-érzékeny területek</a:t>
            </a:r>
          </a:p>
          <a:p>
            <a:pPr lvl="0"/>
            <a:r>
              <a:rPr lang="hu-HU" sz="1800" dirty="0">
                <a:latin typeface="+mn-lt"/>
              </a:rPr>
              <a:t>Természetes fürdőhelyek</a:t>
            </a:r>
          </a:p>
          <a:p>
            <a:r>
              <a:rPr lang="hu-HU" sz="1800" dirty="0">
                <a:latin typeface="+mn-lt"/>
              </a:rPr>
              <a:t>Természeti értékei miatt védett </a:t>
            </a:r>
            <a:r>
              <a:rPr lang="hu-HU" sz="1800" dirty="0" smtClean="0">
                <a:latin typeface="+mn-lt"/>
              </a:rPr>
              <a:t>területek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20030" y="1414151"/>
            <a:ext cx="3568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2. Védett területek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46952" y="2030361"/>
            <a:ext cx="38923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A VKI szempontjából védettnek számít minden olyan terület, illetve felszín alatti tér, melyet a felszíni és/vagy a felszín alatti vizek védelme érdekében, vagy közvetlenül a víztől függő élőhelyek és fajok megőrzése céljából valamely jogszabály erre kijelöl.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629" y="1268760"/>
            <a:ext cx="3951811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6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084451" cy="864096"/>
          </a:xfrm>
        </p:spPr>
        <p:txBody>
          <a:bodyPr/>
          <a:lstStyle/>
          <a:p>
            <a:r>
              <a:rPr lang="hu-HU" dirty="0"/>
              <a:t>A VGT2 felépítése</a:t>
            </a:r>
          </a:p>
        </p:txBody>
      </p:sp>
      <p:sp>
        <p:nvSpPr>
          <p:cNvPr id="13" name="Tartalom helye 4"/>
          <p:cNvSpPr txBox="1">
            <a:spLocks/>
          </p:cNvSpPr>
          <p:nvPr/>
        </p:nvSpPr>
        <p:spPr>
          <a:xfrm>
            <a:off x="209508" y="4103950"/>
            <a:ext cx="3902879" cy="2565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u-HU" sz="1800" dirty="0">
                <a:latin typeface="+mn-lt"/>
              </a:rPr>
              <a:t>Vizek </a:t>
            </a:r>
            <a:r>
              <a:rPr lang="hu-HU" sz="1800" dirty="0" err="1">
                <a:latin typeface="+mn-lt"/>
              </a:rPr>
              <a:t>fiziko-kémiai</a:t>
            </a:r>
            <a:r>
              <a:rPr lang="hu-HU" sz="1800" dirty="0">
                <a:latin typeface="+mn-lt"/>
              </a:rPr>
              <a:t> elváltozását okozó terhelések</a:t>
            </a:r>
          </a:p>
          <a:p>
            <a:pPr lvl="0"/>
            <a:r>
              <a:rPr lang="hu-HU" sz="1800" dirty="0">
                <a:latin typeface="+mn-lt"/>
              </a:rPr>
              <a:t>Veszélyes anyag szennyezés és az emisszió leltár</a:t>
            </a:r>
          </a:p>
          <a:p>
            <a:pPr lvl="0"/>
            <a:r>
              <a:rPr lang="hu-HU" sz="1800" dirty="0">
                <a:latin typeface="+mn-lt"/>
              </a:rPr>
              <a:t>Morfológiai beavatkozások</a:t>
            </a:r>
          </a:p>
          <a:p>
            <a:pPr lvl="0"/>
            <a:r>
              <a:rPr lang="hu-HU" sz="1800" dirty="0">
                <a:latin typeface="+mn-lt"/>
              </a:rPr>
              <a:t>Vízjárást módosító beavatkozások</a:t>
            </a:r>
          </a:p>
          <a:p>
            <a:pPr lvl="0"/>
            <a:r>
              <a:rPr lang="hu-HU" sz="1800" dirty="0">
                <a:latin typeface="+mn-lt"/>
              </a:rPr>
              <a:t>Egyéb terhelések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20030" y="1414151"/>
            <a:ext cx="4135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3. Emberi tevékenységből </a:t>
            </a:r>
            <a:r>
              <a:rPr lang="hu-HU" sz="2000" dirty="0" smtClean="0"/>
              <a:t>eredő</a:t>
            </a:r>
          </a:p>
          <a:p>
            <a:r>
              <a:rPr lang="hu-HU" sz="2000" dirty="0"/>
              <a:t> </a:t>
            </a:r>
            <a:r>
              <a:rPr lang="hu-HU" sz="2000" dirty="0" smtClean="0"/>
              <a:t>   terhelések </a:t>
            </a:r>
            <a:r>
              <a:rPr lang="hu-HU" sz="2000" dirty="0"/>
              <a:t>és hatások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20030" y="2311498"/>
            <a:ext cx="38923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Az emberi tevékenységekből eredő terhelések számbavételének és a hatások elemzésének </a:t>
            </a:r>
            <a:r>
              <a:rPr lang="hu-HU" dirty="0" smtClean="0"/>
              <a:t>célja </a:t>
            </a:r>
            <a:r>
              <a:rPr lang="hu-HU" dirty="0"/>
              <a:t>a vizek állapota szempontjából jelentős vízgazdálkodási problémák </a:t>
            </a:r>
            <a:r>
              <a:rPr lang="hu-HU" dirty="0" smtClean="0"/>
              <a:t>feltárása.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612" y="1268760"/>
            <a:ext cx="3951811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9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084451" cy="864096"/>
          </a:xfrm>
        </p:spPr>
        <p:txBody>
          <a:bodyPr/>
          <a:lstStyle/>
          <a:p>
            <a:r>
              <a:rPr lang="hu-HU" dirty="0"/>
              <a:t>A VGT2 felépítése</a:t>
            </a:r>
          </a:p>
        </p:txBody>
      </p:sp>
      <p:sp>
        <p:nvSpPr>
          <p:cNvPr id="13" name="Tartalom helye 4"/>
          <p:cNvSpPr txBox="1">
            <a:spLocks/>
          </p:cNvSpPr>
          <p:nvPr/>
        </p:nvSpPr>
        <p:spPr>
          <a:xfrm>
            <a:off x="210336" y="3250251"/>
            <a:ext cx="4373276" cy="3491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u-HU" dirty="0" smtClean="0">
                <a:latin typeface="+mn-lt"/>
              </a:rPr>
              <a:t>szintjei </a:t>
            </a:r>
            <a:r>
              <a:rPr lang="hu-HU" dirty="0">
                <a:latin typeface="+mn-lt"/>
              </a:rPr>
              <a:t>(feltáró, operatív és </a:t>
            </a:r>
            <a:r>
              <a:rPr lang="hu-HU" dirty="0" smtClean="0">
                <a:latin typeface="+mn-lt"/>
              </a:rPr>
              <a:t>vizsgálati),</a:t>
            </a:r>
            <a:endParaRPr lang="hu-HU" dirty="0">
              <a:latin typeface="+mn-lt"/>
            </a:endParaRPr>
          </a:p>
          <a:p>
            <a:pPr lvl="0"/>
            <a:r>
              <a:rPr lang="hu-HU" dirty="0" smtClean="0">
                <a:latin typeface="+mn-lt"/>
              </a:rPr>
              <a:t>elemei </a:t>
            </a:r>
            <a:r>
              <a:rPr lang="hu-HU" dirty="0">
                <a:latin typeface="+mn-lt"/>
              </a:rPr>
              <a:t>(felszíni-, felszín alatti víz, védett területek </a:t>
            </a:r>
            <a:r>
              <a:rPr lang="hu-HU" dirty="0" err="1">
                <a:latin typeface="+mn-lt"/>
              </a:rPr>
              <a:t>monitoringja</a:t>
            </a:r>
            <a:r>
              <a:rPr lang="hu-HU" dirty="0">
                <a:latin typeface="+mn-lt"/>
              </a:rPr>
              <a:t>),</a:t>
            </a:r>
          </a:p>
          <a:p>
            <a:pPr lvl="0"/>
            <a:r>
              <a:rPr lang="hu-HU" dirty="0" smtClean="0">
                <a:latin typeface="+mn-lt"/>
              </a:rPr>
              <a:t>fenntartói, üzemeltetői </a:t>
            </a:r>
            <a:r>
              <a:rPr lang="hu-HU" dirty="0">
                <a:latin typeface="+mn-lt"/>
              </a:rPr>
              <a:t>(államigazgatási szervek, vízhasználók),</a:t>
            </a:r>
          </a:p>
          <a:p>
            <a:pPr lvl="0"/>
            <a:r>
              <a:rPr lang="hu-HU" dirty="0">
                <a:latin typeface="+mn-lt"/>
              </a:rPr>
              <a:t>vizsgált </a:t>
            </a:r>
            <a:r>
              <a:rPr lang="hu-HU" dirty="0" smtClean="0">
                <a:latin typeface="+mn-lt"/>
              </a:rPr>
              <a:t>paraméterek </a:t>
            </a:r>
            <a:r>
              <a:rPr lang="hu-HU" dirty="0">
                <a:latin typeface="+mn-lt"/>
              </a:rPr>
              <a:t>(ökológiai és a kémiai állapot szempontjából indikatív biológiai elemek, speciális veszélyes anyagok, ökológiai állapotot befolyásoló fizikai-, kémiai paraméterek és </a:t>
            </a:r>
            <a:r>
              <a:rPr lang="hu-HU" dirty="0" err="1">
                <a:latin typeface="+mn-lt"/>
              </a:rPr>
              <a:t>hidromorfológiai</a:t>
            </a:r>
            <a:r>
              <a:rPr lang="hu-HU" dirty="0">
                <a:latin typeface="+mn-lt"/>
              </a:rPr>
              <a:t> jellemzők, mennyiségi állapot),</a:t>
            </a:r>
          </a:p>
          <a:p>
            <a:r>
              <a:rPr lang="hu-HU" dirty="0">
                <a:latin typeface="+mn-lt"/>
              </a:rPr>
              <a:t>a mérési és mintavételi </a:t>
            </a:r>
            <a:r>
              <a:rPr lang="hu-HU" dirty="0" smtClean="0">
                <a:latin typeface="+mn-lt"/>
              </a:rPr>
              <a:t>helyek, </a:t>
            </a:r>
            <a:r>
              <a:rPr lang="hu-HU" dirty="0">
                <a:latin typeface="+mn-lt"/>
              </a:rPr>
              <a:t>azok térbeli </a:t>
            </a:r>
            <a:r>
              <a:rPr lang="hu-HU" dirty="0" smtClean="0">
                <a:latin typeface="+mn-lt"/>
              </a:rPr>
              <a:t>elhelyezkedése.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endParaRPr kumimoji="0" lang="hu-HU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20030" y="1414151"/>
            <a:ext cx="4135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4</a:t>
            </a:r>
            <a:r>
              <a:rPr lang="hu-HU" sz="2000" dirty="0"/>
              <a:t>. Monitoring hálózatok </a:t>
            </a:r>
            <a:r>
              <a:rPr lang="hu-HU" sz="2000" dirty="0" smtClean="0"/>
              <a:t>és</a:t>
            </a:r>
          </a:p>
          <a:p>
            <a:r>
              <a:rPr lang="hu-HU" sz="2000" dirty="0"/>
              <a:t> </a:t>
            </a:r>
            <a:r>
              <a:rPr lang="hu-HU" sz="2000" dirty="0" smtClean="0"/>
              <a:t>   programok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20030" y="2147535"/>
            <a:ext cx="43635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600" dirty="0" smtClean="0"/>
              <a:t>Célja a vizek </a:t>
            </a:r>
            <a:r>
              <a:rPr lang="hu-HU" sz="1600" dirty="0"/>
              <a:t>mennyiségi és minőségi állapotának </a:t>
            </a:r>
            <a:r>
              <a:rPr lang="hu-HU" sz="1600" dirty="0" smtClean="0"/>
              <a:t>megállapítása, jellemzése, </a:t>
            </a:r>
            <a:r>
              <a:rPr lang="hu-HU" sz="1600" dirty="0"/>
              <a:t>illetve az állapot rövid, vagy hosszú távú változásának </a:t>
            </a:r>
            <a:r>
              <a:rPr lang="hu-HU" sz="1600" dirty="0" smtClean="0"/>
              <a:t>leírása.</a:t>
            </a:r>
            <a:endParaRPr lang="hu-H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68760"/>
            <a:ext cx="3951811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6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084451" cy="864096"/>
          </a:xfrm>
        </p:spPr>
        <p:txBody>
          <a:bodyPr/>
          <a:lstStyle/>
          <a:p>
            <a:r>
              <a:rPr lang="hu-HU" dirty="0"/>
              <a:t>A VGT2 felépítése</a:t>
            </a:r>
          </a:p>
        </p:txBody>
      </p:sp>
      <p:sp>
        <p:nvSpPr>
          <p:cNvPr id="13" name="Tartalom helye 4"/>
          <p:cNvSpPr txBox="1">
            <a:spLocks/>
          </p:cNvSpPr>
          <p:nvPr/>
        </p:nvSpPr>
        <p:spPr>
          <a:xfrm>
            <a:off x="251900" y="3140968"/>
            <a:ext cx="3902879" cy="3456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u-HU" sz="1800" dirty="0">
                <a:latin typeface="+mn-lt"/>
              </a:rPr>
              <a:t>gazdasági elemzés módszertani keretei,</a:t>
            </a:r>
          </a:p>
          <a:p>
            <a:pPr lvl="0"/>
            <a:r>
              <a:rPr lang="hu-HU" sz="1800" dirty="0">
                <a:latin typeface="+mn-lt"/>
              </a:rPr>
              <a:t>vízi szolgáltatások és vízhasználatok lehatárolásának főbb megállapításai,</a:t>
            </a:r>
          </a:p>
          <a:p>
            <a:pPr lvl="0"/>
            <a:r>
              <a:rPr lang="hu-HU" sz="1800" dirty="0">
                <a:latin typeface="+mn-lt"/>
              </a:rPr>
              <a:t>vízhasználatok előrejelzése,</a:t>
            </a:r>
          </a:p>
          <a:p>
            <a:pPr lvl="0"/>
            <a:r>
              <a:rPr lang="hu-HU" sz="1800" dirty="0">
                <a:latin typeface="+mn-lt"/>
              </a:rPr>
              <a:t>vízi szolgáltatások költség-megtérülésének megállapításai,</a:t>
            </a:r>
          </a:p>
          <a:p>
            <a:r>
              <a:rPr lang="hu-HU" sz="1800" dirty="0">
                <a:latin typeface="+mn-lt"/>
              </a:rPr>
              <a:t>jelentős vízhasználatok gazdasági feltételeinek megállapításai.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20030" y="1414151"/>
            <a:ext cx="4135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5. Vízhasználatok </a:t>
            </a:r>
            <a:r>
              <a:rPr lang="hu-HU" sz="2000" dirty="0" smtClean="0"/>
              <a:t>gazdasági</a:t>
            </a:r>
          </a:p>
          <a:p>
            <a:r>
              <a:rPr lang="hu-HU" sz="2000" dirty="0"/>
              <a:t> </a:t>
            </a:r>
            <a:r>
              <a:rPr lang="hu-HU" sz="2000" dirty="0" smtClean="0"/>
              <a:t>   </a:t>
            </a:r>
            <a:r>
              <a:rPr lang="hu-HU" sz="2000" dirty="0"/>
              <a:t>elemzése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33402" y="2428086"/>
            <a:ext cx="3892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 smtClean="0"/>
              <a:t>Gazdasági elemzés szempontja: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image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774" y="1653777"/>
            <a:ext cx="4771653" cy="228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774" y="4293096"/>
            <a:ext cx="4760657" cy="219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89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969</TotalTime>
  <Words>708</Words>
  <Application>Microsoft Office PowerPoint</Application>
  <PresentationFormat>Diavetítés a képernyőre (4:3 oldalarány)</PresentationFormat>
  <Paragraphs>151</Paragraphs>
  <Slides>15</Slides>
  <Notes>15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Office-téma</vt:lpstr>
      <vt:lpstr>A VÍZGYŰJTŐ - GAZDÁLKODÁSI TERV FELÜLVIZSGÁLATA   TERÜLETI  FÓRUM   A 2. Vízgyűjtő-gazdálkodási Terv</vt:lpstr>
      <vt:lpstr>Vízgyűjtő-gazdálkodási Terv meghatározása</vt:lpstr>
      <vt:lpstr>A 2. Vízgyűjtő-gazdálkodási Terv (VGT2)</vt:lpstr>
      <vt:lpstr>A 2. Vízgyűjtő-gazdálkodási Terv (VGT2)</vt:lpstr>
      <vt:lpstr>A VGT2 felépítése</vt:lpstr>
      <vt:lpstr>A VGT2 felépítése</vt:lpstr>
      <vt:lpstr>A VGT2 felépítése</vt:lpstr>
      <vt:lpstr>A VGT2 felépítése</vt:lpstr>
      <vt:lpstr>A VGT2 felépítése</vt:lpstr>
      <vt:lpstr>A VGT2 felépítése</vt:lpstr>
      <vt:lpstr>A VGT2 felépítése</vt:lpstr>
      <vt:lpstr>A VGT2 felépítése</vt:lpstr>
      <vt:lpstr>EU víz keretirányelv célja, alapelve</vt:lpstr>
      <vt:lpstr>A VGT2 felépítése</vt:lpstr>
      <vt:lpstr>KÖSZÖNÖM  A FIGYELMET!</vt:lpstr>
    </vt:vector>
  </TitlesOfParts>
  <Company>novak.adam@gmail.com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Gulyás Zoltán</cp:lastModifiedBy>
  <cp:revision>99</cp:revision>
  <cp:lastPrinted>2015-08-07T09:20:35Z</cp:lastPrinted>
  <dcterms:created xsi:type="dcterms:W3CDTF">2014-03-03T11:13:53Z</dcterms:created>
  <dcterms:modified xsi:type="dcterms:W3CDTF">2015-08-07T09:20:35Z</dcterms:modified>
</cp:coreProperties>
</file>